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1" r:id="rId4"/>
    <p:sldId id="274" r:id="rId5"/>
    <p:sldId id="268" r:id="rId6"/>
    <p:sldId id="270" r:id="rId7"/>
    <p:sldId id="262" r:id="rId8"/>
    <p:sldId id="271" r:id="rId9"/>
    <p:sldId id="272" r:id="rId10"/>
    <p:sldId id="26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E34"/>
    <a:srgbClr val="0072A9"/>
    <a:srgbClr val="007CA9"/>
    <a:srgbClr val="7EC8E4"/>
    <a:srgbClr val="8199A4"/>
    <a:srgbClr val="007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127" autoAdjust="0"/>
  </p:normalViewPr>
  <p:slideViewPr>
    <p:cSldViewPr snapToGrid="0">
      <p:cViewPr varScale="1">
        <p:scale>
          <a:sx n="70" d="100"/>
          <a:sy n="70" d="100"/>
        </p:scale>
        <p:origin x="46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ram\Dropbox\Paris%20Nov%2015\Lisen%20EGR%20data\LM%20EGR_ch5_new_table%20151130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ram\Dropbox\Paris%20Nov%2015\Lisen%20EGR%20data\LM%20EGR_ch5_new_table%20151130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'Regional summary'!$F$72</c:f>
              <c:strCache>
                <c:ptCount val="1"/>
                <c:pt idx="0">
                  <c:v>GtCO2 / 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'Regional summary'!$E$73:$E$75</c:f>
              <c:strCache>
                <c:ptCount val="3"/>
                <c:pt idx="0">
                  <c:v>Reduced deforestation</c:v>
                </c:pt>
                <c:pt idx="1">
                  <c:v>Reduced degradation</c:v>
                </c:pt>
                <c:pt idx="2">
                  <c:v>Restoration</c:v>
                </c:pt>
              </c:strCache>
            </c:strRef>
          </c:cat>
          <c:val>
            <c:numRef>
              <c:f>'Regional summary'!$F$73:$F$75</c:f>
              <c:numCache>
                <c:formatCode>General</c:formatCode>
                <c:ptCount val="3"/>
                <c:pt idx="0">
                  <c:v>3.44</c:v>
                </c:pt>
                <c:pt idx="1">
                  <c:v>1.8</c:v>
                </c:pt>
                <c:pt idx="2">
                  <c:v>3.78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019584423340358E-2"/>
          <c:y val="0.72934941670240849"/>
          <c:w val="0.98572420821675943"/>
          <c:h val="0.25026476274253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smtClean="0"/>
              <a:t>Area (</a:t>
            </a:r>
            <a:r>
              <a:rPr lang="en-GB" sz="1800" dirty="0" err="1" smtClean="0"/>
              <a:t>Mha</a:t>
            </a:r>
            <a:r>
              <a:rPr lang="en-GB" sz="1800" dirty="0" smtClean="0"/>
              <a:t>) – stated by 36 of</a:t>
            </a:r>
            <a:r>
              <a:rPr lang="en-GB" sz="1800" baseline="0" dirty="0" smtClean="0"/>
              <a:t> 83 non-Annex I countries with a goal for enhancement of forest carbon stocks</a:t>
            </a:r>
            <a:endParaRPr lang="en-GB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'Regional summary'!$F$43</c:f>
              <c:strCache>
                <c:ptCount val="1"/>
                <c:pt idx="0">
                  <c:v>Max 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'Regional summary'!$E$44:$E$46</c:f>
              <c:strCache>
                <c:ptCount val="3"/>
                <c:pt idx="0">
                  <c:v>Asia-Pacific</c:v>
                </c:pt>
                <c:pt idx="1">
                  <c:v>Africa</c:v>
                </c:pt>
                <c:pt idx="2">
                  <c:v>Latin America &amp; Caribbean</c:v>
                </c:pt>
              </c:strCache>
            </c:strRef>
          </c:cat>
          <c:val>
            <c:numRef>
              <c:f>'Regional summary'!$F$44:$F$46</c:f>
              <c:numCache>
                <c:formatCode>General</c:formatCode>
                <c:ptCount val="3"/>
                <c:pt idx="0">
                  <c:v>65.377920000000003</c:v>
                </c:pt>
                <c:pt idx="1">
                  <c:v>42.139000000000003</c:v>
                </c:pt>
                <c:pt idx="2">
                  <c:v>33.536999999999999</c:v>
                </c:pt>
              </c:numCache>
            </c:numRef>
          </c:val>
        </c:ser>
        <c:ser>
          <c:idx val="1"/>
          <c:order val="1"/>
          <c:tx>
            <c:strRef>
              <c:f>'Regional summary'!$G$43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'Regional summary'!$E$44:$E$46</c:f>
              <c:strCache>
                <c:ptCount val="3"/>
                <c:pt idx="0">
                  <c:v>Asia-Pacific</c:v>
                </c:pt>
                <c:pt idx="1">
                  <c:v>Africa</c:v>
                </c:pt>
                <c:pt idx="2">
                  <c:v>Latin America &amp; Caribbean</c:v>
                </c:pt>
              </c:strCache>
            </c:strRef>
          </c:cat>
          <c:val>
            <c:numRef>
              <c:f>'Regional summary'!$G$44:$G$46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'Regional summary'!$H$43</c:f>
              <c:strCache>
                <c:ptCount val="1"/>
                <c:pt idx="0">
                  <c:v>Remaining potential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'Regional summary'!$E$44:$E$46</c:f>
              <c:strCache>
                <c:ptCount val="3"/>
                <c:pt idx="0">
                  <c:v>Asia-Pacific</c:v>
                </c:pt>
                <c:pt idx="1">
                  <c:v>Africa</c:v>
                </c:pt>
                <c:pt idx="2">
                  <c:v>Latin America &amp; Caribbean</c:v>
                </c:pt>
              </c:strCache>
            </c:strRef>
          </c:cat>
          <c:val>
            <c:numRef>
              <c:f>'Regional summary'!$H$44:$H$46</c:f>
              <c:numCache>
                <c:formatCode>General</c:formatCode>
                <c:ptCount val="3"/>
                <c:pt idx="0">
                  <c:v>77.834379999999982</c:v>
                </c:pt>
                <c:pt idx="1">
                  <c:v>75.247500000000002</c:v>
                </c:pt>
                <c:pt idx="2">
                  <c:v>57.201999999999998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074000"/>
        <c:axId val="259075176"/>
      </c:barChart>
      <c:catAx>
        <c:axId val="25907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75176"/>
        <c:crosses val="autoZero"/>
        <c:auto val="1"/>
        <c:lblAlgn val="ctr"/>
        <c:lblOffset val="100"/>
        <c:noMultiLvlLbl val="0"/>
      </c:catAx>
      <c:valAx>
        <c:axId val="25907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7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F5DA1-E923-4910-8920-45AEC3C10ED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DFD3-B717-4BE6-AC32-5C45B980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0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presentation builds on work we</a:t>
            </a:r>
            <a:r>
              <a:rPr lang="en-GB" baseline="0" dirty="0" smtClean="0"/>
              <a:t> did for UNEP’s 2015 </a:t>
            </a:r>
            <a:r>
              <a:rPr lang="en-GB" dirty="0" smtClean="0"/>
              <a:t>EGR…. </a:t>
            </a:r>
          </a:p>
          <a:p>
            <a:r>
              <a:rPr lang="en-GB" dirty="0" smtClean="0"/>
              <a:t>Forest chapter</a:t>
            </a:r>
            <a:r>
              <a:rPr lang="en-GB" baseline="0" dirty="0" smtClean="0"/>
              <a:t> – examined global potential for forest-related mitigation</a:t>
            </a:r>
          </a:p>
          <a:p>
            <a:r>
              <a:rPr lang="en-GB" baseline="0" dirty="0" smtClean="0"/>
              <a:t> and national statements on their willingness to undertake forest-related mitigation.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9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Plug EGR sessions – Friday evening in EU Pavilion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9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find out more</a:t>
            </a:r>
            <a:r>
              <a:rPr lang="en-GB" baseline="0" dirty="0" smtClean="0"/>
              <a:t> about the EGR please visit the EU Pavilion in the blue zone on Friday evening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There is particular </a:t>
            </a:r>
            <a:r>
              <a:rPr lang="en-GB" baseline="0" dirty="0" smtClean="0"/>
              <a:t>interest in </a:t>
            </a:r>
            <a:r>
              <a:rPr lang="en-GB" baseline="0" dirty="0" smtClean="0"/>
              <a:t>the role of restoration in REDD</a:t>
            </a:r>
            <a:r>
              <a:rPr lang="en-GB" baseline="0" dirty="0" smtClean="0"/>
              <a:t>+ as it’s a </a:t>
            </a:r>
            <a:r>
              <a:rPr lang="en-GB" baseline="0" dirty="0" smtClean="0"/>
              <a:t>key topic </a:t>
            </a:r>
            <a:r>
              <a:rPr lang="en-GB" baseline="0" dirty="0" smtClean="0"/>
              <a:t>under UNFCCC.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5 REDD+ activities</a:t>
            </a:r>
          </a:p>
          <a:p>
            <a:r>
              <a:rPr lang="en-GB" baseline="0" dirty="0" smtClean="0"/>
              <a:t>Restoration activities contribute primarily to Enhancement of forest carbon stocks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2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Many of you</a:t>
            </a:r>
            <a:r>
              <a:rPr lang="en-GB" baseline="0" dirty="0" smtClean="0"/>
              <a:t> will already have seen the map of Forest Restoration Opportunities produced by WRI and partners.  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The main types of restoration opportunity shown are ‘wide-scale’ – </a:t>
            </a:r>
            <a:r>
              <a:rPr lang="en-GB" baseline="0" dirty="0" smtClean="0"/>
              <a:t>restoring wall-to-wall trees – dark green</a:t>
            </a: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‘mosaic’ – adding more trees to a mixed </a:t>
            </a:r>
            <a:r>
              <a:rPr lang="en-GB" baseline="0" dirty="0" smtClean="0"/>
              <a:t>landscape – pale green</a:t>
            </a: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(&amp; ‘remote’ – opportunity </a:t>
            </a:r>
            <a:r>
              <a:rPr lang="en-GB" baseline="0" dirty="0" smtClean="0"/>
              <a:t>where there is very low population density - brown)</a:t>
            </a:r>
            <a:endParaRPr lang="en-GB" dirty="0" smtClean="0"/>
          </a:p>
          <a:p>
            <a:pPr marL="457200" indent="-457200">
              <a:buAutoNum type="arabicParenR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wanted to estimate</a:t>
            </a:r>
            <a:r>
              <a:rPr lang="en-GB" baseline="0" dirty="0" smtClean="0"/>
              <a:t> the global technical potential for climate mitigation through forest restoration</a:t>
            </a:r>
            <a:r>
              <a:rPr lang="en-GB" baseline="0" dirty="0" smtClean="0"/>
              <a:t>.  By technical I mean the potential before economic considerations are taken into </a:t>
            </a:r>
            <a:r>
              <a:rPr lang="en-GB" baseline="0" dirty="0" err="1" smtClean="0"/>
              <a:t>account.Difficult</a:t>
            </a:r>
            <a:r>
              <a:rPr lang="en-GB" baseline="0" dirty="0" smtClean="0"/>
              <a:t> </a:t>
            </a:r>
            <a:r>
              <a:rPr lang="en-GB" baseline="0" dirty="0" smtClean="0"/>
              <a:t>to estimate this in mosaic restoration areas as % of additional tree cover will depend so much on local needs and objectives.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 for this analysis we focused on the area of wide-scale restoration, taking</a:t>
            </a:r>
            <a:r>
              <a:rPr lang="en-GB" baseline="0" dirty="0" smtClean="0"/>
              <a:t> this as a conservative estimate of the technical potential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Shown</a:t>
            </a:r>
            <a:r>
              <a:rPr lang="en-GB" baseline="0" dirty="0" smtClean="0"/>
              <a:t> on the map as dark green- you can see there’s about 3x as much mosaic restoration potential on top of this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1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took that map of </a:t>
            </a:r>
            <a:r>
              <a:rPr lang="en-GB" baseline="0" dirty="0" err="1" smtClean="0"/>
              <a:t>widescale</a:t>
            </a:r>
            <a:r>
              <a:rPr lang="en-GB" baseline="0" dirty="0" smtClean="0"/>
              <a:t> restoration potential and used IPCC figures on biomass growth in natural forest for different </a:t>
            </a:r>
            <a:r>
              <a:rPr lang="en-GB" baseline="0" dirty="0" err="1" smtClean="0"/>
              <a:t>ecozones</a:t>
            </a:r>
            <a:r>
              <a:rPr lang="en-GB" baseline="0" dirty="0" smtClean="0"/>
              <a:t> to estimate what the annual mitigation potential might be, IN DEVELOPING countries.  Used non-A1 as an approximation.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Got</a:t>
            </a:r>
            <a:r>
              <a:rPr lang="en-GB" baseline="0" dirty="0" smtClean="0"/>
              <a:t> to an estimate of about 3.8 GtCO2 per year – in chart compare it halting the e</a:t>
            </a:r>
            <a:r>
              <a:rPr lang="en-GB" dirty="0" smtClean="0"/>
              <a:t>missions from tropical deforestation are about 3.4 GtCO2 per year</a:t>
            </a:r>
          </a:p>
          <a:p>
            <a:r>
              <a:rPr lang="en-GB" dirty="0" smtClean="0"/>
              <a:t>Deforestation</a:t>
            </a:r>
            <a:r>
              <a:rPr lang="en-GB" baseline="0" dirty="0" smtClean="0"/>
              <a:t> emissions </a:t>
            </a:r>
            <a:r>
              <a:rPr lang="en-GB" dirty="0" err="1" smtClean="0"/>
              <a:t>Cf</a:t>
            </a:r>
            <a:r>
              <a:rPr lang="en-GB" dirty="0" smtClean="0"/>
              <a:t> = means fro</a:t>
            </a:r>
            <a:r>
              <a:rPr lang="en-GB" baseline="0" dirty="0" smtClean="0"/>
              <a:t>m </a:t>
            </a:r>
            <a:r>
              <a:rPr lang="en-GB" baseline="0" dirty="0" err="1" smtClean="0"/>
              <a:t>Achard</a:t>
            </a:r>
            <a:r>
              <a:rPr lang="en-GB" baseline="0" dirty="0" smtClean="0"/>
              <a:t> (2000-2010) and Harris (2000-2005) studies. So that’s very substantial.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area of </a:t>
            </a:r>
            <a:r>
              <a:rPr lang="en-GB" dirty="0" err="1" smtClean="0"/>
              <a:t>widescale</a:t>
            </a:r>
            <a:r>
              <a:rPr lang="en-GB" dirty="0" smtClean="0"/>
              <a:t> restoration potential WRI (2011) in different FAO ecological zones FAO (2012) for non-Annex I countries in UNEP region codes (excluding Europe and West Asia), multiplied by net annual CO2 uptake based on IPCC (2006) [annual net above + below-ground biomass growth, for natural forest in each ecological zone]/ [biomass to carbon conversion factor = 0.47] * [carbon to CO2 conversion factor = 3.67]. 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3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Now, that’s just based on a global analysis. To understand what</a:t>
            </a:r>
            <a:r>
              <a:rPr lang="en-GB" baseline="0" dirty="0" smtClean="0"/>
              <a:t> the potential in any given country might be, need a more detailed analysis (such as ROAM).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example for Paraguay shows potential increased biomass carbon in areas where forest could be restored. You can see from the map that the criteria here included distance from roads.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this case a process-based </a:t>
            </a:r>
            <a:r>
              <a:rPr lang="en-GB" dirty="0" smtClean="0"/>
              <a:t>model (Smith et al. 2013) used </a:t>
            </a:r>
            <a:r>
              <a:rPr lang="en-GB" baseline="0" dirty="0" smtClean="0"/>
              <a:t>to </a:t>
            </a:r>
            <a:r>
              <a:rPr lang="en-GB" baseline="0" dirty="0" smtClean="0"/>
              <a:t>assess potential carbon stocks held in undisturbed vegetation </a:t>
            </a:r>
            <a:r>
              <a:rPr lang="en-GB" baseline="0" dirty="0" smtClean="0"/>
              <a:t>- </a:t>
            </a:r>
            <a:r>
              <a:rPr lang="en-GB" dirty="0" smtClean="0"/>
              <a:t>predict carbon flows between leaves, stems,</a:t>
            </a:r>
            <a:r>
              <a:rPr lang="en-GB" baseline="0" dirty="0" smtClean="0"/>
              <a:t> roots and soil pools - with </a:t>
            </a:r>
            <a:r>
              <a:rPr lang="en-GB" baseline="0" dirty="0" smtClean="0"/>
              <a:t>about 70% accuracy when assessed at global scales (Smith et al. 2013)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EF75-BA8B-4DDC-869F-AC295CDEC0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are countries goals in this context</a:t>
            </a:r>
            <a:r>
              <a:rPr lang="en-CA" baseline="0" dirty="0" smtClean="0"/>
              <a:t>?  We reviewed a range of statements that could shed some light on this. </a:t>
            </a:r>
            <a:endParaRPr lang="en-CA" dirty="0" smtClean="0"/>
          </a:p>
          <a:p>
            <a:r>
              <a:rPr lang="en-CA" dirty="0" smtClean="0"/>
              <a:t> </a:t>
            </a:r>
          </a:p>
          <a:p>
            <a:r>
              <a:rPr lang="en-CA" dirty="0" smtClean="0"/>
              <a:t>Donors (including Norway and Germany) have agreements with Brazil, Ethiopia, Guyana, Indonesia, Liberia, Ecuador, and Peru to provide funding conditional upon demonstrated success in contributing to mitigation through REDD+ (‘results-based payments’). Other donors have made or are negotiating similar bilateral agreements.</a:t>
            </a:r>
          </a:p>
          <a:p>
            <a:r>
              <a:rPr lang="en-CA" dirty="0" smtClean="0"/>
              <a:t>; as documented in ER-PINs (FCPF, no date)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3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for all countries</a:t>
            </a:r>
            <a:r>
              <a:rPr lang="en-GB" baseline="0" dirty="0" smtClean="0"/>
              <a:t> see forest-related mitigation statements</a:t>
            </a:r>
          </a:p>
          <a:p>
            <a:r>
              <a:rPr lang="en-GB" baseline="0" dirty="0" smtClean="0"/>
              <a:t>Map from EGR</a:t>
            </a:r>
          </a:p>
          <a:p>
            <a:r>
              <a:rPr lang="en-GB" baseline="0" dirty="0" smtClean="0"/>
              <a:t>Yellow- countries said intend to do enhancement</a:t>
            </a:r>
          </a:p>
          <a:p>
            <a:r>
              <a:rPr lang="en-GB" baseline="0" dirty="0" smtClean="0"/>
              <a:t>Dark blue – both enhancement and reduced emissions</a:t>
            </a:r>
          </a:p>
          <a:p>
            <a:r>
              <a:rPr lang="en-GB" baseline="0" dirty="0" smtClean="0"/>
              <a:t>Khaki green – forests but not specifying activities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All in all 83 non-Annex I countries have said that they are aiming to enhance forest carbon stocks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5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were interested in looking at this in relation to REDD</a:t>
            </a:r>
            <a:r>
              <a:rPr lang="en-GB" dirty="0" smtClean="0"/>
              <a:t>+, </a:t>
            </a:r>
            <a:r>
              <a:rPr lang="en-GB" dirty="0" smtClean="0"/>
              <a:t>so focused on developing countries, though not all these statements explicitly reference REDD</a:t>
            </a:r>
            <a:r>
              <a:rPr lang="en-GB" dirty="0" smtClean="0"/>
              <a:t>+.</a:t>
            </a:r>
          </a:p>
          <a:p>
            <a:r>
              <a:rPr lang="en-GB" dirty="0" smtClean="0"/>
              <a:t>36</a:t>
            </a:r>
            <a:r>
              <a:rPr lang="en-GB" baseline="0" dirty="0" smtClean="0"/>
              <a:t> developing countries gave an area goal for enhancing forest carbon stocks </a:t>
            </a:r>
            <a:r>
              <a:rPr lang="en-GB" baseline="0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141 </a:t>
            </a:r>
            <a:r>
              <a:rPr lang="en-GB" dirty="0" smtClean="0"/>
              <a:t>million hectares </a:t>
            </a:r>
            <a:r>
              <a:rPr lang="en-GB" dirty="0" smtClean="0"/>
              <a:t>(when take  biggest per country)</a:t>
            </a:r>
          </a:p>
          <a:p>
            <a:endParaRPr lang="en-GB" dirty="0" smtClean="0"/>
          </a:p>
          <a:p>
            <a:r>
              <a:rPr lang="en-GB" dirty="0" smtClean="0"/>
              <a:t>Another </a:t>
            </a:r>
            <a:r>
              <a:rPr lang="en-GB" dirty="0" smtClean="0"/>
              <a:t>47 countries intended to enhance carbon stocks but did not suggest an area</a:t>
            </a:r>
          </a:p>
          <a:p>
            <a:endParaRPr lang="en-GB" dirty="0" smtClean="0"/>
          </a:p>
          <a:p>
            <a:r>
              <a:rPr lang="en-GB" dirty="0" smtClean="0"/>
              <a:t>Here showing</a:t>
            </a:r>
            <a:r>
              <a:rPr lang="en-GB" baseline="0" dirty="0" smtClean="0"/>
              <a:t> </a:t>
            </a:r>
            <a:r>
              <a:rPr lang="en-GB" dirty="0" smtClean="0"/>
              <a:t>Million hectares</a:t>
            </a:r>
            <a:r>
              <a:rPr lang="en-GB" baseline="0" dirty="0" smtClean="0"/>
              <a:t> </a:t>
            </a:r>
            <a:r>
              <a:rPr lang="en-GB" dirty="0" smtClean="0"/>
              <a:t>by region in countries’ statements compared with </a:t>
            </a:r>
            <a:r>
              <a:rPr lang="en-GB" dirty="0" err="1" smtClean="0"/>
              <a:t>widescale</a:t>
            </a:r>
            <a:r>
              <a:rPr lang="en-GB" baseline="0" dirty="0" smtClean="0"/>
              <a:t> </a:t>
            </a:r>
            <a:r>
              <a:rPr lang="en-GB" dirty="0" smtClean="0"/>
              <a:t>restoration potential</a:t>
            </a:r>
          </a:p>
          <a:p>
            <a:endParaRPr lang="en-GB" dirty="0" smtClean="0"/>
          </a:p>
          <a:p>
            <a:r>
              <a:rPr lang="en-GB" dirty="0" smtClean="0"/>
              <a:t>Noting this comparison is with the </a:t>
            </a:r>
            <a:r>
              <a:rPr lang="en-GB" dirty="0" err="1" smtClean="0"/>
              <a:t>widescale</a:t>
            </a:r>
            <a:r>
              <a:rPr lang="en-GB" dirty="0" smtClean="0"/>
              <a:t> numbers… the mosaic</a:t>
            </a:r>
            <a:r>
              <a:rPr lang="en-GB" baseline="0" dirty="0" smtClean="0"/>
              <a:t> restoration numbers are another 1.5 billion hectares globally, with a global potential of 0.5 billion. Here we are looking at developing country total of about 0.35 billion (351 million) hectares of </a:t>
            </a:r>
            <a:r>
              <a:rPr lang="en-GB" baseline="0" dirty="0" err="1" smtClean="0"/>
              <a:t>widescale</a:t>
            </a:r>
            <a:r>
              <a:rPr lang="en-GB" baseline="0" dirty="0" smtClean="0"/>
              <a:t> (no comparison with global)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Reference the additional Bonn challenge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3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estimates for regional </a:t>
            </a:r>
            <a:r>
              <a:rPr lang="en-GB" dirty="0" err="1" smtClean="0"/>
              <a:t>widescale</a:t>
            </a:r>
            <a:r>
              <a:rPr lang="en-GB" dirty="0" smtClean="0"/>
              <a:t> restoration potential</a:t>
            </a:r>
          </a:p>
          <a:p>
            <a:r>
              <a:rPr lang="en-GB" dirty="0" smtClean="0"/>
              <a:t>&amp; national statements on all types of enhancement of forest carbon stocks</a:t>
            </a:r>
          </a:p>
          <a:p>
            <a:endParaRPr lang="en-GB" dirty="0" smtClean="0"/>
          </a:p>
          <a:p>
            <a:r>
              <a:rPr lang="en-GB" dirty="0" smtClean="0"/>
              <a:t>Very, very roughly this could deliver a MAXIMUM mitigation potential of 1.5 GtCO2 per year [a lot!]</a:t>
            </a:r>
          </a:p>
          <a:p>
            <a:r>
              <a:rPr lang="en-GB" dirty="0" smtClean="0"/>
              <a:t>… but assumes all implemented as </a:t>
            </a:r>
            <a:r>
              <a:rPr lang="en-GB" dirty="0" err="1" smtClean="0"/>
              <a:t>widescale</a:t>
            </a:r>
            <a:r>
              <a:rPr lang="en-GB" dirty="0" smtClean="0"/>
              <a:t> restoration, which is unlikely.  </a:t>
            </a:r>
          </a:p>
          <a:p>
            <a:endParaRPr lang="en-GB" dirty="0" smtClean="0"/>
          </a:p>
          <a:p>
            <a:r>
              <a:rPr lang="en-GB" dirty="0" smtClean="0"/>
              <a:t>To identify actual </a:t>
            </a:r>
            <a:r>
              <a:rPr lang="en-GB" dirty="0" smtClean="0"/>
              <a:t>potential, </a:t>
            </a:r>
            <a:r>
              <a:rPr lang="en-GB" dirty="0" smtClean="0"/>
              <a:t>need national scale </a:t>
            </a:r>
            <a:r>
              <a:rPr lang="en-GB" dirty="0" smtClean="0"/>
              <a:t>analysis and planning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1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11187" y="3985446"/>
            <a:ext cx="7921625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E34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Lera Miles, Climate Change and Biodiversity Programme,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131509"/>
            <a:ext cx="1417500" cy="75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000" y="1808163"/>
            <a:ext cx="7920000" cy="19764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08000" y="6502400"/>
            <a:ext cx="736600" cy="355600"/>
          </a:xfrm>
          <a:prstGeom prst="rect">
            <a:avLst/>
          </a:prstGeom>
          <a:solidFill>
            <a:srgbClr val="0072A9"/>
          </a:solidFill>
          <a:ln>
            <a:solidFill>
              <a:srgbClr val="007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9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188" y="368301"/>
            <a:ext cx="7920000" cy="13319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11"/>
          <p:cNvSpPr txBox="1">
            <a:spLocks/>
          </p:cNvSpPr>
          <p:nvPr userDrawn="1"/>
        </p:nvSpPr>
        <p:spPr>
          <a:xfrm>
            <a:off x="7486650" y="649287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825" kern="1200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 November 2015</a:t>
            </a:r>
            <a:endParaRPr lang="en-US" dirty="0"/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760133" y="6565792"/>
            <a:ext cx="4644874" cy="21929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825" kern="1200" dirty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Mitigation through enhancement of forest carbon stocks – How far are countries willing to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4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idx="1"/>
          </p:nvPr>
        </p:nvSpPr>
        <p:spPr>
          <a:xfrm>
            <a:off x="612000" y="1808163"/>
            <a:ext cx="79200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 December 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760133" y="6565792"/>
            <a:ext cx="4644874" cy="219291"/>
          </a:xfr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Mitigation through enhancement of forest carbon stocks – How far are countries willing to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28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000" y="2482849"/>
            <a:ext cx="79200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 December 2015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90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8" y="1808163"/>
            <a:ext cx="385200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82930" y="1808163"/>
            <a:ext cx="3852000" cy="4392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11"/>
          <p:cNvSpPr txBox="1">
            <a:spLocks/>
          </p:cNvSpPr>
          <p:nvPr userDrawn="1"/>
        </p:nvSpPr>
        <p:spPr>
          <a:xfrm>
            <a:off x="7486650" y="649287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825" kern="1200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 </a:t>
            </a:r>
            <a:r>
              <a:rPr lang="en-US" dirty="0" smtClean="0"/>
              <a:t>December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2" name="Footer Placeholder 12"/>
          <p:cNvSpPr txBox="1">
            <a:spLocks/>
          </p:cNvSpPr>
          <p:nvPr userDrawn="1"/>
        </p:nvSpPr>
        <p:spPr>
          <a:xfrm>
            <a:off x="2760133" y="6565792"/>
            <a:ext cx="4644874" cy="21929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825" kern="1200" dirty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Mitigation through enhancement of forest carbon stocks – How far are countries willing to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2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1"/>
          <p:cNvSpPr txBox="1">
            <a:spLocks/>
          </p:cNvSpPr>
          <p:nvPr userDrawn="1"/>
        </p:nvSpPr>
        <p:spPr>
          <a:xfrm>
            <a:off x="7486650" y="649287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825" kern="1200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 November 2015</a:t>
            </a:r>
            <a:endParaRPr lang="en-US" dirty="0"/>
          </a:p>
        </p:txBody>
      </p: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2760133" y="6565792"/>
            <a:ext cx="4644874" cy="21929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825" kern="1200" dirty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Mitigation through enhancement of forest carbon stocks – How far are countries willing to go?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000" y="374650"/>
            <a:ext cx="324033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068813" y="368300"/>
            <a:ext cx="4464000" cy="583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612775" y="1808163"/>
            <a:ext cx="32400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 December 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Mitigation through enhancement of forest carbon stocks – How far are countries willing to go?</a:t>
            </a:r>
          </a:p>
        </p:txBody>
      </p:sp>
    </p:spTree>
    <p:extLst>
      <p:ext uri="{BB962C8B-B14F-4D97-AF65-F5344CB8AC3E}">
        <p14:creationId xmlns:p14="http://schemas.microsoft.com/office/powerpoint/2010/main" val="39722028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999" y="374650"/>
            <a:ext cx="612746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612774" y="1808163"/>
            <a:ext cx="6126693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 December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Mitigation through enhancement of forest carbon stocks – How far are countries willing to go?</a:t>
            </a:r>
          </a:p>
        </p:txBody>
      </p:sp>
    </p:spTree>
    <p:extLst>
      <p:ext uri="{BB962C8B-B14F-4D97-AF65-F5344CB8AC3E}">
        <p14:creationId xmlns:p14="http://schemas.microsoft.com/office/powerpoint/2010/main" val="3172058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1 December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13723-5969-42B7-8D6D-1EFAFE7F0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98088"/>
            <a:ext cx="9144000" cy="359912"/>
          </a:xfrm>
          <a:prstGeom prst="rect">
            <a:avLst/>
          </a:prstGeom>
          <a:solidFill>
            <a:srgbClr val="0072A9"/>
          </a:solidFill>
          <a:ln>
            <a:solidFill>
              <a:srgbClr val="007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486650" y="649287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25" kern="1200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0133" y="6492875"/>
            <a:ext cx="4644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825" kern="1200" dirty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612000" y="374650"/>
            <a:ext cx="79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000" y="1808163"/>
            <a:ext cx="79200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2" y="6529390"/>
            <a:ext cx="547933" cy="2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61" r:id="rId8"/>
    <p:sldLayoutId id="2147483662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72A9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14000"/>
        </a:lnSpc>
        <a:spcBef>
          <a:spcPts val="1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Constantia" panose="02030602050306030303" pitchFamily="18" charset="0"/>
          <a:ea typeface="+mn-ea"/>
          <a:cs typeface="+mn-cs"/>
        </a:defRPr>
      </a:lvl1pPr>
      <a:lvl2pPr marL="541338" indent="-269875" algn="l" defTabSz="685783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Constantia" panose="02030602050306030303" pitchFamily="18" charset="0"/>
          <a:ea typeface="+mn-ea"/>
          <a:cs typeface="+mn-cs"/>
        </a:defRPr>
      </a:lvl2pPr>
      <a:lvl3pPr marL="896938" indent="-269875" algn="l" defTabSz="685783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onstantia" panose="02030602050306030303" pitchFamily="18" charset="0"/>
          <a:ea typeface="+mn-ea"/>
          <a:cs typeface="+mn-cs"/>
        </a:defRPr>
      </a:lvl3pPr>
      <a:lvl4pPr marL="896938" indent="-269875" algn="l" defTabSz="685783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onstantia" panose="02030602050306030303" pitchFamily="18" charset="0"/>
          <a:ea typeface="+mn-ea"/>
          <a:cs typeface="+mn-cs"/>
        </a:defRPr>
      </a:lvl4pPr>
      <a:lvl5pPr marL="896938" indent="-269875" algn="l" defTabSz="685783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onstantia" panose="02030602050306030303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385" userDrawn="1">
          <p15:clr>
            <a:srgbClr val="F26B43"/>
          </p15:clr>
        </p15:guide>
        <p15:guide id="6" pos="5375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Lera Miles, Climate Change &amp; Biodiversity </a:t>
            </a:r>
            <a:r>
              <a:rPr lang="en-US" dirty="0" smtClean="0"/>
              <a:t>Programme</a:t>
            </a:r>
          </a:p>
          <a:p>
            <a:r>
              <a:rPr lang="en-US" dirty="0" smtClean="0"/>
              <a:t>1 December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 through </a:t>
            </a:r>
            <a:r>
              <a:rPr lang="en-GB" dirty="0" smtClean="0"/>
              <a:t>enhancement </a:t>
            </a:r>
            <a:r>
              <a:rPr lang="en-GB" dirty="0"/>
              <a:t>of </a:t>
            </a:r>
            <a:r>
              <a:rPr lang="en-GB" dirty="0" smtClean="0"/>
              <a:t>forest carbon stocks </a:t>
            </a:r>
            <a:r>
              <a:rPr lang="en-GB" dirty="0"/>
              <a:t>– How </a:t>
            </a:r>
            <a:r>
              <a:rPr lang="en-GB" dirty="0" smtClean="0"/>
              <a:t>far </a:t>
            </a:r>
            <a:r>
              <a:rPr lang="en-GB" dirty="0"/>
              <a:t>are </a:t>
            </a:r>
            <a:r>
              <a:rPr lang="en-GB" dirty="0" smtClean="0"/>
              <a:t>countries willing </a:t>
            </a:r>
            <a:r>
              <a:rPr lang="en-GB" dirty="0"/>
              <a:t>to </a:t>
            </a:r>
            <a:r>
              <a:rPr lang="en-GB" dirty="0" smtClean="0"/>
              <a:t>go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59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82550"/>
            <a:ext cx="7920000" cy="1325563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37603"/>
            <a:ext cx="7920000" cy="439261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Across different fora, developing countries stated an intention to restore, afforest or reforest at least 141 million hectares of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INDCs </a:t>
            </a:r>
            <a:r>
              <a:rPr lang="en-GB" sz="2200" dirty="0"/>
              <a:t>often emphasise the need for international financial support to enable forest-related </a:t>
            </a:r>
            <a:r>
              <a:rPr lang="en-GB" sz="2200" dirty="0" smtClean="0"/>
              <a:t>mitigation – conditional commitments</a:t>
            </a: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A significant opportunity to help narrow the emissions gap and facilitate the global transition to a low-emission pathway, </a:t>
            </a:r>
            <a:r>
              <a:rPr lang="en-GB" sz="2200" dirty="0" smtClean="0"/>
              <a:t>limiting </a:t>
            </a:r>
            <a:r>
              <a:rPr lang="en-GB" sz="2200" dirty="0"/>
              <a:t>global average </a:t>
            </a:r>
            <a:r>
              <a:rPr lang="en-GB" sz="2200" dirty="0" smtClean="0"/>
              <a:t>T </a:t>
            </a:r>
            <a:r>
              <a:rPr lang="en-GB" sz="2200" dirty="0"/>
              <a:t>increase to </a:t>
            </a:r>
            <a:r>
              <a:rPr lang="en-GB" sz="2200" dirty="0" smtClean="0"/>
              <a:t>&lt; 2°C </a:t>
            </a:r>
            <a:r>
              <a:rPr lang="en-GB" sz="2200" dirty="0"/>
              <a:t>in </a:t>
            </a:r>
            <a:r>
              <a:rPr lang="en-GB" sz="2200" dirty="0" smtClean="0"/>
              <a:t>2100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National-scale planning will be needed to quantify mitigation contribution from restoration commitments</a:t>
            </a:r>
            <a:endParaRPr lang="en-GB" sz="2200" dirty="0"/>
          </a:p>
          <a:p>
            <a:r>
              <a:rPr lang="en-GB" sz="2200" dirty="0" smtClean="0"/>
              <a:t>Coming next: practical example of Brazil’s restoration plans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December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Mitigation through enhancement of forest carbon stocks – How far are countries willing to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040" y="619443"/>
            <a:ext cx="4523880" cy="40107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See also: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Emissions &amp; adaptation report side event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EU Pavilion </a:t>
            </a:r>
            <a:r>
              <a:rPr lang="en-GB" dirty="0" smtClean="0"/>
              <a:t>(blue </a:t>
            </a:r>
            <a:r>
              <a:rPr lang="en-GB" dirty="0"/>
              <a:t>zone) Friday 4 </a:t>
            </a:r>
            <a:r>
              <a:rPr lang="en-GB" dirty="0" smtClean="0"/>
              <a:t>December </a:t>
            </a:r>
            <a:r>
              <a:rPr lang="en-GB" dirty="0"/>
              <a:t>18:30-20:00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05" y="619443"/>
            <a:ext cx="2838095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Forest restoration as a REDD+ activity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smtClean="0"/>
              <a:t>December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Mitigation through enhancement of forest carbon stocks – How far are countries willing to go?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972" y="1539240"/>
            <a:ext cx="6602081" cy="427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529840" y="4953000"/>
            <a:ext cx="4206240" cy="381000"/>
          </a:xfrm>
          <a:prstGeom prst="roundRect">
            <a:avLst/>
          </a:prstGeom>
          <a:noFill/>
          <a:ln w="38100"/>
          <a:effectLst>
            <a:glow rad="127000">
              <a:schemeClr val="tx2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2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Potential for wide-scale forest restoration </a:t>
            </a:r>
            <a:r>
              <a:rPr lang="en-GB" dirty="0" smtClean="0">
                <a:solidFill>
                  <a:srgbClr val="00B050"/>
                </a:solidFill>
              </a:rPr>
              <a:t>(dark green)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Mitigation through enhancement of forest carbon stocks – How far are countries willing to go?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371600"/>
            <a:ext cx="7920000" cy="4829175"/>
          </a:xfrm>
        </p:spPr>
        <p:txBody>
          <a:bodyPr/>
          <a:lstStyle/>
          <a:p>
            <a:pPr algn="r"/>
            <a:r>
              <a:rPr lang="en-GB" dirty="0" smtClean="0"/>
              <a:t>From Atlas of Forest Restoration Opportunities (WRI / Univ. Maryland / IUCN)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4367"/>
          <a:stretch/>
        </p:blipFill>
        <p:spPr>
          <a:xfrm>
            <a:off x="-3048000" y="2160270"/>
            <a:ext cx="1524000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mitigation potential from forest restoration in developing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GB" sz="2100" dirty="0" smtClean="0"/>
              <a:t>Restoration potential about </a:t>
            </a:r>
            <a:r>
              <a:rPr lang="en-GB" sz="2100" dirty="0"/>
              <a:t>3.8 GtCO2 per </a:t>
            </a:r>
            <a:r>
              <a:rPr lang="en-GB" sz="2100" dirty="0" smtClean="0"/>
              <a:t>year. </a:t>
            </a:r>
            <a:endParaRPr lang="en-GB" sz="2100" dirty="0"/>
          </a:p>
          <a:p>
            <a:r>
              <a:rPr lang="en-GB" sz="2100" dirty="0" smtClean="0"/>
              <a:t>Estimated using</a:t>
            </a:r>
            <a:endParaRPr lang="en-GB" sz="2100" dirty="0"/>
          </a:p>
          <a:p>
            <a:pPr marL="342900" indent="-342900">
              <a:buFontTx/>
              <a:buChar char="-"/>
            </a:pPr>
            <a:r>
              <a:rPr lang="en-GB" sz="2100" dirty="0" err="1"/>
              <a:t>Widescale</a:t>
            </a:r>
            <a:r>
              <a:rPr lang="en-GB" sz="2100" dirty="0"/>
              <a:t> restoration </a:t>
            </a:r>
            <a:r>
              <a:rPr lang="en-GB" sz="2100" dirty="0" smtClean="0"/>
              <a:t>potential map</a:t>
            </a:r>
            <a:endParaRPr lang="en-GB" sz="2100" dirty="0"/>
          </a:p>
          <a:p>
            <a:pPr marL="342900" indent="-342900">
              <a:buFontTx/>
              <a:buChar char="-"/>
            </a:pPr>
            <a:r>
              <a:rPr lang="en-GB" sz="2100" dirty="0"/>
              <a:t>Ecological zones (FAO 2012)</a:t>
            </a:r>
          </a:p>
          <a:p>
            <a:pPr marL="342900" indent="-342900">
              <a:buFontTx/>
              <a:buChar char="-"/>
            </a:pPr>
            <a:r>
              <a:rPr lang="en-GB" sz="2100" dirty="0"/>
              <a:t>Above &amp; below-ground biomass growth for natural forest in each ecological zone (IPCC 2006)</a:t>
            </a:r>
          </a:p>
          <a:p>
            <a:endParaRPr lang="en-GB" sz="21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234388"/>
              </p:ext>
            </p:extLst>
          </p:nvPr>
        </p:nvGraphicFramePr>
        <p:xfrm>
          <a:off x="4680725" y="1808163"/>
          <a:ext cx="38512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04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16" y="1225689"/>
            <a:ext cx="3923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 smtClean="0"/>
              <a:t> National analysis required to fine tune by country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Potential </a:t>
            </a:r>
            <a:r>
              <a:rPr lang="en-GB" sz="2600" b="1" dirty="0" smtClean="0">
                <a:solidFill>
                  <a:schemeClr val="accent5">
                    <a:lumMod val="75000"/>
                  </a:schemeClr>
                </a:solidFill>
              </a:rPr>
              <a:t>increased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</a:rPr>
              <a:t>terrestrial </a:t>
            </a:r>
            <a:r>
              <a:rPr lang="en-GB" sz="2600" b="1" dirty="0" smtClean="0">
                <a:solidFill>
                  <a:schemeClr val="accent5">
                    <a:lumMod val="75000"/>
                  </a:schemeClr>
                </a:solidFill>
              </a:rPr>
              <a:t>biomass carbon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National model of opportunity (UN-REDD) * global biophysical model of carbon potential </a:t>
            </a:r>
            <a:r>
              <a:rPr lang="en-GB" sz="2600" dirty="0"/>
              <a:t>(Smith et al. 2013) </a:t>
            </a:r>
            <a:endParaRPr lang="en-GB" sz="2600" dirty="0" smtClean="0"/>
          </a:p>
        </p:txBody>
      </p:sp>
      <p:sp>
        <p:nvSpPr>
          <p:cNvPr id="7" name="Oval 6"/>
          <p:cNvSpPr/>
          <p:nvPr/>
        </p:nvSpPr>
        <p:spPr>
          <a:xfrm>
            <a:off x="6863938" y="3906982"/>
            <a:ext cx="593766" cy="5106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60821" y="5238288"/>
            <a:ext cx="439387" cy="5106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70172" y="1787322"/>
            <a:ext cx="391885" cy="7064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70172" y="4763070"/>
            <a:ext cx="593766" cy="7305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0" dirty="0" smtClean="0"/>
              <a:t>Paraguay - potential biomass carbon stock in areas with forest restoration opportunities</a:t>
            </a:r>
            <a:endParaRPr lang="en-GB" sz="32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386" y="1135791"/>
            <a:ext cx="5084614" cy="572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122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</a:t>
            </a:r>
            <a:r>
              <a:rPr lang="en-GB" dirty="0" smtClean="0"/>
              <a:t>statements on forest-related mitigation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3323"/>
            <a:ext cx="7920000" cy="4392612"/>
          </a:xfrm>
        </p:spPr>
        <p:txBody>
          <a:bodyPr>
            <a:noAutofit/>
          </a:bodyPr>
          <a:lstStyle/>
          <a:p>
            <a:pPr lvl="0"/>
            <a:endParaRPr lang="en-CA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Intended </a:t>
            </a:r>
            <a:r>
              <a:rPr lang="en-CA" sz="2400" dirty="0"/>
              <a:t>Nationally Determined Contributions (INDCs). 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Nationally Appropriate Mitigation Actions (NAMAs). 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Bilateral </a:t>
            </a:r>
            <a:r>
              <a:rPr lang="en-CA" sz="2400" dirty="0" smtClean="0"/>
              <a:t>arrangements for REDD+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Carbon </a:t>
            </a:r>
            <a:r>
              <a:rPr lang="en-CA" sz="2400" dirty="0" smtClean="0"/>
              <a:t>Fund proposals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Bonn Challenge and Initiative 20x20 commitments on forest landscape restoration (IUCN, no date)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 New York Declaration on </a:t>
            </a:r>
            <a:r>
              <a:rPr lang="en-CA" sz="2400" dirty="0" smtClean="0"/>
              <a:t>Forests (national signatories)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December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Mitigation through enhancement of forest carbon stocks – How far are countries willing to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2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statements on forest-related mitigation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Map – with flash-up of range of statements consulted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December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133" y="6565792"/>
            <a:ext cx="4644874" cy="219291"/>
          </a:xfrm>
        </p:spPr>
        <p:txBody>
          <a:bodyPr/>
          <a:lstStyle/>
          <a:p>
            <a:r>
              <a:rPr lang="en-GB" dirty="0"/>
              <a:t>Mitigation through enhancement of forest carbon stocks – How far are countries willing to go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471"/>
            <a:ext cx="9144000" cy="6424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63" t="22803" r="6134" b="25629"/>
          <a:stretch/>
        </p:blipFill>
        <p:spPr>
          <a:xfrm>
            <a:off x="914400" y="4544720"/>
            <a:ext cx="7359720" cy="17557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74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</a:t>
            </a:r>
            <a:r>
              <a:rPr lang="en-GB" b="1" dirty="0" smtClean="0"/>
              <a:t>statements on restoration area</a:t>
            </a:r>
            <a:r>
              <a:rPr lang="en-GB" dirty="0" smtClean="0"/>
              <a:t> compared to wide-scale restoration </a:t>
            </a:r>
            <a:r>
              <a:rPr lang="en-GB" b="1" dirty="0" smtClean="0"/>
              <a:t>potential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smtClean="0"/>
              <a:t>December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Mitigation through enhancement of forest carbon stocks – How far are countries willing to go?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672753"/>
              </p:ext>
            </p:extLst>
          </p:nvPr>
        </p:nvGraphicFramePr>
        <p:xfrm>
          <a:off x="259080" y="1787526"/>
          <a:ext cx="8564880" cy="450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1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189230"/>
            <a:ext cx="7920000" cy="1325563"/>
          </a:xfrm>
        </p:spPr>
        <p:txBody>
          <a:bodyPr/>
          <a:lstStyle/>
          <a:p>
            <a:r>
              <a:rPr lang="en-GB" dirty="0" smtClean="0"/>
              <a:t>Mitigation potential based on this area?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December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Mitigation through enhancement of forest carbon stocks – How far are countries willing to go?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443147"/>
            <a:ext cx="3215640" cy="16658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Regional summary of national statements (area)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082570" y="1443147"/>
            <a:ext cx="3215640" cy="166581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Regional estimate of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widescale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mitigation potential </a:t>
            </a:r>
            <a:b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(GtCO2 and area)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12920" y="3383280"/>
            <a:ext cx="70869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316480" y="4693920"/>
            <a:ext cx="4739640" cy="1554480"/>
          </a:xfrm>
          <a:prstGeom prst="roundRect">
            <a:avLst/>
          </a:prstGeom>
          <a:solidFill>
            <a:srgbClr val="999E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Very, very approximate</a:t>
            </a:r>
          </a:p>
          <a:p>
            <a:pPr algn="ctr"/>
            <a:r>
              <a:rPr lang="en-GB" sz="2400" b="1" dirty="0" smtClean="0"/>
              <a:t>range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400" dirty="0" smtClean="0"/>
              <a:t>??? to 1.48 GtCO2 per year</a:t>
            </a:r>
          </a:p>
        </p:txBody>
      </p:sp>
      <p:sp>
        <p:nvSpPr>
          <p:cNvPr id="10" name="Oval 9"/>
          <p:cNvSpPr/>
          <p:nvPr/>
        </p:nvSpPr>
        <p:spPr>
          <a:xfrm>
            <a:off x="6370320" y="3383280"/>
            <a:ext cx="284229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 is overestimate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the 36 countries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9855" y="4585970"/>
            <a:ext cx="284229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 47 countries not included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UNEP-WCMC">
  <a:themeElements>
    <a:clrScheme name="UNEP-WCMC 2014">
      <a:dk1>
        <a:sysClr val="windowText" lastClr="000000"/>
      </a:dk1>
      <a:lt1>
        <a:sysClr val="window" lastClr="FFFFFF"/>
      </a:lt1>
      <a:dk2>
        <a:srgbClr val="0072A9"/>
      </a:dk2>
      <a:lt2>
        <a:srgbClr val="FFFFFF"/>
      </a:lt2>
      <a:accent1>
        <a:srgbClr val="4F81BD"/>
      </a:accent1>
      <a:accent2>
        <a:srgbClr val="999E34"/>
      </a:accent2>
      <a:accent3>
        <a:srgbClr val="A2AEB6"/>
      </a:accent3>
      <a:accent4>
        <a:srgbClr val="77A6B7"/>
      </a:accent4>
      <a:accent5>
        <a:srgbClr val="DB5E24"/>
      </a:accent5>
      <a:accent6>
        <a:srgbClr val="D9C420"/>
      </a:accent6>
      <a:hlink>
        <a:srgbClr val="0072A9"/>
      </a:hlink>
      <a:folHlink>
        <a:srgbClr val="77A6B7"/>
      </a:folHlink>
    </a:clrScheme>
    <a:fontScheme name="UNEP-WCMC 2014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-wcmc powerpoint template_v2" id="{6364533D-0683-40DF-9335-CF8C53051840}" vid="{163669D2-C5DA-47FA-9E94-4C7A1CDF25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1419</Words>
  <Application>Microsoft Office PowerPoint</Application>
  <PresentationFormat>On-screen Show (4:3)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</vt:lpstr>
      <vt:lpstr>UNEP-WCMC</vt:lpstr>
      <vt:lpstr>Mitigation through enhancement of forest carbon stocks – How far are countries willing to go?</vt:lpstr>
      <vt:lpstr> Forest restoration as a REDD+ activity</vt:lpstr>
      <vt:lpstr>Potential for wide-scale forest restoration (dark green)</vt:lpstr>
      <vt:lpstr>Estimating mitigation potential from forest restoration in developing countries</vt:lpstr>
      <vt:lpstr>Paraguay - potential biomass carbon stock in areas with forest restoration opportunities</vt:lpstr>
      <vt:lpstr>National statements on forest-related mitigation</vt:lpstr>
      <vt:lpstr>National statements on forest-related mitigation</vt:lpstr>
      <vt:lpstr>National statements on restoration area compared to wide-scale restoration potential</vt:lpstr>
      <vt:lpstr>Mitigation potential based on this area?</vt:lpstr>
      <vt:lpstr>Conclusions</vt:lpstr>
      <vt:lpstr>Thank you!  See also:   Emissions &amp; adaptation report side event  EU Pavilion (blue zone) Friday 4 December 18:30-20:00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Camellia Williams</dc:creator>
  <cp:lastModifiedBy>Lera Miles</cp:lastModifiedBy>
  <cp:revision>88</cp:revision>
  <dcterms:created xsi:type="dcterms:W3CDTF">2015-04-13T11:30:38Z</dcterms:created>
  <dcterms:modified xsi:type="dcterms:W3CDTF">2015-12-01T00:19:34Z</dcterms:modified>
</cp:coreProperties>
</file>